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Barlow Bold" charset="1" panose="00000800000000000000"/>
      <p:regular r:id="rId19"/>
    </p:embeddedFont>
    <p:embeddedFont>
      <p:font typeface="Montserrat" charset="1" panose="00000500000000000000"/>
      <p:regular r:id="rId20"/>
    </p:embeddedFont>
    <p:embeddedFont>
      <p:font typeface="Montserrat Medium" charset="1" panose="00000600000000000000"/>
      <p:regular r:id="rId21"/>
    </p:embeddedFont>
    <p:embeddedFont>
      <p:font typeface="Montserrat Bold" charset="1" panose="00000800000000000000"/>
      <p:regular r:id="rId22"/>
    </p:embeddedFont>
    <p:embeddedFont>
      <p:font typeface="Consolas" charset="1" panose="020B060902020403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24" Target="notesSlides/notesSlide3.xml" Type="http://schemas.openxmlformats.org/officeDocument/2006/relationships/notesSlide"/><Relationship Id="rId25" Target="notesSlides/notesSlide4.xml" Type="http://schemas.openxmlformats.org/officeDocument/2006/relationships/notesSlide"/><Relationship Id="rId26" Target="notesSlides/notesSlide5.xml" Type="http://schemas.openxmlformats.org/officeDocument/2006/relationships/notesSlide"/><Relationship Id="rId27" Target="fonts/font27.fntdata" Type="http://schemas.openxmlformats.org/officeDocument/2006/relationships/font"/><Relationship Id="rId28" Target="notesSlides/notesSlide6.xml" Type="http://schemas.openxmlformats.org/officeDocument/2006/relationships/notesSlide"/><Relationship Id="rId29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8.xml" Type="http://schemas.openxmlformats.org/officeDocument/2006/relationships/notesSlide"/><Relationship Id="rId31" Target="notesSlides/notesSlide9.xml" Type="http://schemas.openxmlformats.org/officeDocument/2006/relationships/notesSlide"/><Relationship Id="rId32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47886" y="2724150"/>
            <a:ext cx="9534228" cy="2748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🚀</a:t>
            </a:r>
            <a:r>
              <a:rPr lang="en-US" sz="5562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 SpaceX Falcon 9 Launch Analysis: From Exploration to Prediction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7886" y="5802958"/>
            <a:ext cx="9534228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Capstone Project – Data Science Professional Certificate By Avipsha Swain | June 2025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43124" y="7066061"/>
            <a:ext cx="442764" cy="442764"/>
            <a:chOff x="0" y="0"/>
            <a:chExt cx="590352" cy="5903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577596" cy="577596"/>
            </a:xfrm>
            <a:custGeom>
              <a:avLst/>
              <a:gdLst/>
              <a:ahLst/>
              <a:cxnLst/>
              <a:rect r="r" b="b" t="t" l="l"/>
              <a:pathLst>
                <a:path h="577596" w="577596">
                  <a:moveTo>
                    <a:pt x="0" y="288798"/>
                  </a:moveTo>
                  <a:cubicBezTo>
                    <a:pt x="0" y="129286"/>
                    <a:pt x="129286" y="0"/>
                    <a:pt x="288798" y="0"/>
                  </a:cubicBezTo>
                  <a:cubicBezTo>
                    <a:pt x="448310" y="0"/>
                    <a:pt x="577596" y="129286"/>
                    <a:pt x="577596" y="288798"/>
                  </a:cubicBezTo>
                  <a:cubicBezTo>
                    <a:pt x="577596" y="448310"/>
                    <a:pt x="448310" y="577596"/>
                    <a:pt x="288798" y="577596"/>
                  </a:cubicBezTo>
                  <a:cubicBezTo>
                    <a:pt x="129286" y="577596"/>
                    <a:pt x="0" y="448310"/>
                    <a:pt x="0" y="288798"/>
                  </a:cubicBezTo>
                  <a:close/>
                </a:path>
              </a:pathLst>
            </a:custGeom>
            <a:solidFill>
              <a:srgbClr val="127FE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90296" cy="590296"/>
            </a:xfrm>
            <a:custGeom>
              <a:avLst/>
              <a:gdLst/>
              <a:ahLst/>
              <a:cxnLst/>
              <a:rect r="r" b="b" t="t" l="l"/>
              <a:pathLst>
                <a:path h="590296" w="590296">
                  <a:moveTo>
                    <a:pt x="0" y="295148"/>
                  </a:moveTo>
                  <a:cubicBezTo>
                    <a:pt x="0" y="132207"/>
                    <a:pt x="132207" y="0"/>
                    <a:pt x="295148" y="0"/>
                  </a:cubicBezTo>
                  <a:cubicBezTo>
                    <a:pt x="297053" y="0"/>
                    <a:pt x="298958" y="889"/>
                    <a:pt x="300101" y="2413"/>
                  </a:cubicBezTo>
                  <a:lnTo>
                    <a:pt x="295148" y="6350"/>
                  </a:lnTo>
                  <a:lnTo>
                    <a:pt x="295148" y="0"/>
                  </a:lnTo>
                  <a:lnTo>
                    <a:pt x="295148" y="6350"/>
                  </a:lnTo>
                  <a:lnTo>
                    <a:pt x="295148" y="0"/>
                  </a:lnTo>
                  <a:cubicBezTo>
                    <a:pt x="458216" y="0"/>
                    <a:pt x="590296" y="132207"/>
                    <a:pt x="590296" y="295148"/>
                  </a:cubicBezTo>
                  <a:cubicBezTo>
                    <a:pt x="590296" y="297561"/>
                    <a:pt x="588899" y="299720"/>
                    <a:pt x="586740" y="300863"/>
                  </a:cubicBezTo>
                  <a:lnTo>
                    <a:pt x="583946" y="295148"/>
                  </a:lnTo>
                  <a:lnTo>
                    <a:pt x="590296" y="295148"/>
                  </a:lnTo>
                  <a:cubicBezTo>
                    <a:pt x="590296" y="458216"/>
                    <a:pt x="458089" y="590296"/>
                    <a:pt x="295148" y="590296"/>
                  </a:cubicBezTo>
                  <a:lnTo>
                    <a:pt x="295148" y="583946"/>
                  </a:lnTo>
                  <a:lnTo>
                    <a:pt x="295148" y="577596"/>
                  </a:lnTo>
                  <a:lnTo>
                    <a:pt x="295148" y="583946"/>
                  </a:lnTo>
                  <a:lnTo>
                    <a:pt x="295148" y="590296"/>
                  </a:lnTo>
                  <a:cubicBezTo>
                    <a:pt x="132207" y="590296"/>
                    <a:pt x="0" y="458216"/>
                    <a:pt x="0" y="295148"/>
                  </a:cubicBezTo>
                  <a:lnTo>
                    <a:pt x="6350" y="295148"/>
                  </a:lnTo>
                  <a:lnTo>
                    <a:pt x="0" y="295148"/>
                  </a:lnTo>
                  <a:moveTo>
                    <a:pt x="12700" y="295148"/>
                  </a:moveTo>
                  <a:lnTo>
                    <a:pt x="6350" y="295148"/>
                  </a:lnTo>
                  <a:lnTo>
                    <a:pt x="12700" y="295148"/>
                  </a:lnTo>
                  <a:cubicBezTo>
                    <a:pt x="12700" y="451104"/>
                    <a:pt x="139192" y="577596"/>
                    <a:pt x="295148" y="577596"/>
                  </a:cubicBezTo>
                  <a:cubicBezTo>
                    <a:pt x="298704" y="577596"/>
                    <a:pt x="301498" y="580390"/>
                    <a:pt x="301498" y="583946"/>
                  </a:cubicBezTo>
                  <a:cubicBezTo>
                    <a:pt x="301498" y="587502"/>
                    <a:pt x="298704" y="590296"/>
                    <a:pt x="295148" y="590296"/>
                  </a:cubicBezTo>
                  <a:cubicBezTo>
                    <a:pt x="291592" y="590296"/>
                    <a:pt x="288798" y="587502"/>
                    <a:pt x="288798" y="583946"/>
                  </a:cubicBezTo>
                  <a:cubicBezTo>
                    <a:pt x="288798" y="580390"/>
                    <a:pt x="291592" y="577596"/>
                    <a:pt x="295148" y="577596"/>
                  </a:cubicBezTo>
                  <a:cubicBezTo>
                    <a:pt x="451104" y="577596"/>
                    <a:pt x="577596" y="451104"/>
                    <a:pt x="577596" y="295148"/>
                  </a:cubicBezTo>
                  <a:cubicBezTo>
                    <a:pt x="577596" y="292735"/>
                    <a:pt x="578993" y="290576"/>
                    <a:pt x="581152" y="289433"/>
                  </a:cubicBezTo>
                  <a:lnTo>
                    <a:pt x="583946" y="295148"/>
                  </a:lnTo>
                  <a:lnTo>
                    <a:pt x="577596" y="295148"/>
                  </a:lnTo>
                  <a:cubicBezTo>
                    <a:pt x="577596" y="139192"/>
                    <a:pt x="451231" y="12700"/>
                    <a:pt x="295148" y="12700"/>
                  </a:cubicBezTo>
                  <a:cubicBezTo>
                    <a:pt x="293243" y="12700"/>
                    <a:pt x="291338" y="11811"/>
                    <a:pt x="290195" y="10287"/>
                  </a:cubicBezTo>
                  <a:lnTo>
                    <a:pt x="295148" y="6350"/>
                  </a:lnTo>
                  <a:lnTo>
                    <a:pt x="295148" y="12700"/>
                  </a:lnTo>
                  <a:cubicBezTo>
                    <a:pt x="139192" y="12700"/>
                    <a:pt x="12700" y="139192"/>
                    <a:pt x="12700" y="2951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81980" y="7245549"/>
            <a:ext cx="165050" cy="102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sz="937" b="tru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6410" y="7002959"/>
            <a:ext cx="3099047" cy="44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625" b="true">
                <a:solidFill>
                  <a:srgbClr val="27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By Arpita Mishra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3195935"/>
            <a:chOff x="0" y="0"/>
            <a:chExt cx="24384000" cy="4261247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261231"/>
            </a:xfrm>
            <a:custGeom>
              <a:avLst/>
              <a:gdLst/>
              <a:ahLst/>
              <a:cxnLst/>
              <a:rect r="r" b="b" t="t" l="l"/>
              <a:pathLst>
                <a:path h="426123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261231"/>
                  </a:lnTo>
                  <a:lnTo>
                    <a:pt x="0" y="4261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69" r="0" b="-7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94755" y="4094857"/>
            <a:ext cx="6728223" cy="869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2"/>
              </a:lnSpc>
            </a:pPr>
            <a:r>
              <a:rPr lang="en-US" sz="5250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Submission &amp; Links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4755" y="5281166"/>
            <a:ext cx="16498491" cy="475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All project requirements have been completed.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94755" y="6811267"/>
            <a:ext cx="5243810" cy="255538"/>
            <a:chOff x="0" y="0"/>
            <a:chExt cx="6991747" cy="3407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91604" cy="340741"/>
            </a:xfrm>
            <a:custGeom>
              <a:avLst/>
              <a:gdLst/>
              <a:ahLst/>
              <a:cxnLst/>
              <a:rect r="r" b="b" t="t" l="l"/>
              <a:pathLst>
                <a:path h="340741" w="6991604">
                  <a:moveTo>
                    <a:pt x="0" y="170307"/>
                  </a:moveTo>
                  <a:cubicBezTo>
                    <a:pt x="0" y="76327"/>
                    <a:pt x="76327" y="0"/>
                    <a:pt x="170307" y="0"/>
                  </a:cubicBezTo>
                  <a:lnTo>
                    <a:pt x="6821297" y="0"/>
                  </a:lnTo>
                  <a:cubicBezTo>
                    <a:pt x="6915404" y="0"/>
                    <a:pt x="6991604" y="76327"/>
                    <a:pt x="6991604" y="170307"/>
                  </a:cubicBezTo>
                  <a:cubicBezTo>
                    <a:pt x="6991604" y="264287"/>
                    <a:pt x="6915277" y="340614"/>
                    <a:pt x="6821297" y="340614"/>
                  </a:cubicBezTo>
                  <a:lnTo>
                    <a:pt x="170307" y="340614"/>
                  </a:lnTo>
                  <a:cubicBezTo>
                    <a:pt x="76327" y="340741"/>
                    <a:pt x="0" y="264414"/>
                    <a:pt x="0" y="170307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94755" y="7440663"/>
            <a:ext cx="3364111" cy="42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GitHub Repo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4755" y="7957245"/>
            <a:ext cx="5243810" cy="475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[Insert your URL]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521946" y="6427737"/>
            <a:ext cx="5243959" cy="255538"/>
            <a:chOff x="0" y="0"/>
            <a:chExt cx="6991945" cy="34071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91858" cy="340741"/>
            </a:xfrm>
            <a:custGeom>
              <a:avLst/>
              <a:gdLst/>
              <a:ahLst/>
              <a:cxnLst/>
              <a:rect r="r" b="b" t="t" l="l"/>
              <a:pathLst>
                <a:path h="340741" w="6991858">
                  <a:moveTo>
                    <a:pt x="0" y="170307"/>
                  </a:moveTo>
                  <a:cubicBezTo>
                    <a:pt x="0" y="76327"/>
                    <a:pt x="76327" y="0"/>
                    <a:pt x="170307" y="0"/>
                  </a:cubicBezTo>
                  <a:lnTo>
                    <a:pt x="6821551" y="0"/>
                  </a:lnTo>
                  <a:cubicBezTo>
                    <a:pt x="6915658" y="0"/>
                    <a:pt x="6991858" y="76327"/>
                    <a:pt x="6991858" y="170307"/>
                  </a:cubicBezTo>
                  <a:cubicBezTo>
                    <a:pt x="6991858" y="264287"/>
                    <a:pt x="6915531" y="340614"/>
                    <a:pt x="6821551" y="340614"/>
                  </a:cubicBezTo>
                  <a:lnTo>
                    <a:pt x="170307" y="340614"/>
                  </a:lnTo>
                  <a:cubicBezTo>
                    <a:pt x="76327" y="340741"/>
                    <a:pt x="0" y="264414"/>
                    <a:pt x="0" y="170307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521946" y="7057133"/>
            <a:ext cx="3364111" cy="42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PDF Presentation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21946" y="7573715"/>
            <a:ext cx="5243959" cy="475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Uploaded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149286" y="6044356"/>
            <a:ext cx="5243959" cy="255538"/>
            <a:chOff x="0" y="0"/>
            <a:chExt cx="6991945" cy="34071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991858" cy="340741"/>
            </a:xfrm>
            <a:custGeom>
              <a:avLst/>
              <a:gdLst/>
              <a:ahLst/>
              <a:cxnLst/>
              <a:rect r="r" b="b" t="t" l="l"/>
              <a:pathLst>
                <a:path h="340741" w="6991858">
                  <a:moveTo>
                    <a:pt x="0" y="170307"/>
                  </a:moveTo>
                  <a:cubicBezTo>
                    <a:pt x="0" y="76327"/>
                    <a:pt x="76327" y="0"/>
                    <a:pt x="170307" y="0"/>
                  </a:cubicBezTo>
                  <a:lnTo>
                    <a:pt x="6821551" y="0"/>
                  </a:lnTo>
                  <a:cubicBezTo>
                    <a:pt x="6915658" y="0"/>
                    <a:pt x="6991858" y="76327"/>
                    <a:pt x="6991858" y="170307"/>
                  </a:cubicBezTo>
                  <a:cubicBezTo>
                    <a:pt x="6991858" y="264287"/>
                    <a:pt x="6915531" y="340614"/>
                    <a:pt x="6821551" y="340614"/>
                  </a:cubicBezTo>
                  <a:lnTo>
                    <a:pt x="170307" y="340614"/>
                  </a:lnTo>
                  <a:cubicBezTo>
                    <a:pt x="76327" y="340741"/>
                    <a:pt x="0" y="264414"/>
                    <a:pt x="0" y="170307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149286" y="6673751"/>
            <a:ext cx="3790355" cy="42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Requirements Completed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49286" y="7190334"/>
            <a:ext cx="5243959" cy="475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Executive Summary </a:t>
            </a: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✅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49286" y="7688759"/>
            <a:ext cx="5243959" cy="475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EDA, SQL, Folium, Dash, ML Slides </a:t>
            </a: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49286" y="8187184"/>
            <a:ext cx="5243959" cy="475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Innovation &amp; Creativity </a:t>
            </a: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4755" y="8883700"/>
            <a:ext cx="16498491" cy="475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📧</a:t>
            </a:r>
            <a:r>
              <a:rPr lang="en-US" sz="20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 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05886" y="790575"/>
            <a:ext cx="7126933" cy="92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Executive Summary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05886" y="2049512"/>
            <a:ext cx="9534228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This project analyzes SpaceX Falcon 9 launch data, exploring trends and building predictive models.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805886" y="3297139"/>
            <a:ext cx="609302" cy="609302"/>
            <a:chOff x="0" y="0"/>
            <a:chExt cx="812403" cy="8124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685908" y="3361581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Data Wrangling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85908" y="3921621"/>
            <a:ext cx="8654206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SQL-based analysis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805886" y="4972794"/>
            <a:ext cx="609302" cy="609302"/>
            <a:chOff x="0" y="0"/>
            <a:chExt cx="812403" cy="8124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685908" y="5037236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Visual Analytics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85908" y="5597277"/>
            <a:ext cx="8654206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Matplotlib, Seaborn, Plotly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805886" y="6648450"/>
            <a:ext cx="609302" cy="609302"/>
            <a:chOff x="0" y="0"/>
            <a:chExt cx="812403" cy="8124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8685908" y="6712892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Interactive Tools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685908" y="7272932"/>
            <a:ext cx="8654206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Folium, Plotly Dash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805886" y="8324106"/>
            <a:ext cx="609302" cy="609302"/>
            <a:chOff x="0" y="0"/>
            <a:chExt cx="812403" cy="81240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8685908" y="8388549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Predictive Modeling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685908" y="8948589"/>
            <a:ext cx="8654206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Classify mission outcomes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47886" y="1678632"/>
            <a:ext cx="9493895" cy="92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Introduction &amp; Data Collection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7886" y="3073004"/>
            <a:ext cx="16392228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Understand SpaceX launch patterns and predict landing outcomes from historical Falcon 9 mission data.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7886" y="4129385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Key Features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7886" y="4797772"/>
            <a:ext cx="7865715" cy="509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Flight Number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7886" y="5325815"/>
            <a:ext cx="7865715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Payload Mass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7886" y="5853856"/>
            <a:ext cx="7865715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Orbit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7886" y="6381899"/>
            <a:ext cx="7865715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Launch Site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7886" y="6909941"/>
            <a:ext cx="7865715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Mission Outcome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7886" y="7437984"/>
            <a:ext cx="7865715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Landing Pad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7886" y="7966025"/>
            <a:ext cx="7865715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Booster Version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83924" y="4129385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Methodology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83924" y="4797772"/>
            <a:ext cx="7865715" cy="509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Data cleaning (nulls, types)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83924" y="5325815"/>
            <a:ext cx="7865715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One-hot encoding (Orbit, LaunchSite, Serial, etc.)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47886" y="1491109"/>
            <a:ext cx="9534228" cy="181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Exploratory Data Analysis (EDA)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7886" y="3640931"/>
            <a:ext cx="9534228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EDA provides insights into launch locations, success rates, and payload impacts.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47886" y="4888558"/>
            <a:ext cx="4631829" cy="2015878"/>
            <a:chOff x="0" y="0"/>
            <a:chExt cx="6175772" cy="26878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75756" cy="2687828"/>
            </a:xfrm>
            <a:custGeom>
              <a:avLst/>
              <a:gdLst/>
              <a:ahLst/>
              <a:cxnLst/>
              <a:rect r="r" b="b" t="t" l="l"/>
              <a:pathLst>
                <a:path h="2687828" w="6175756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5850763" y="0"/>
                  </a:lnTo>
                  <a:cubicBezTo>
                    <a:pt x="6030214" y="0"/>
                    <a:pt x="6175756" y="145542"/>
                    <a:pt x="6175756" y="324993"/>
                  </a:cubicBezTo>
                  <a:lnTo>
                    <a:pt x="6175756" y="2362835"/>
                  </a:lnTo>
                  <a:cubicBezTo>
                    <a:pt x="6175756" y="2542286"/>
                    <a:pt x="6030214" y="2687828"/>
                    <a:pt x="5850763" y="2687828"/>
                  </a:cubicBezTo>
                  <a:lnTo>
                    <a:pt x="324993" y="2687828"/>
                  </a:lnTo>
                  <a:cubicBezTo>
                    <a:pt x="145542" y="2687828"/>
                    <a:pt x="0" y="2542286"/>
                    <a:pt x="0" y="2362835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18605" y="5130701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Launch Sites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8605" y="5690741"/>
            <a:ext cx="4090392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Most launches from </a:t>
            </a:r>
            <a:r>
              <a:rPr lang="en-US" sz="2125" b="true">
                <a:solidFill>
                  <a:srgbClr val="27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CCAFS LC-40</a:t>
            </a: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sz="2125" b="true">
                <a:solidFill>
                  <a:srgbClr val="27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KSC LC-39A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850434" y="4888558"/>
            <a:ext cx="4631829" cy="2015878"/>
            <a:chOff x="0" y="0"/>
            <a:chExt cx="6175772" cy="26878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75756" cy="2687828"/>
            </a:xfrm>
            <a:custGeom>
              <a:avLst/>
              <a:gdLst/>
              <a:ahLst/>
              <a:cxnLst/>
              <a:rect r="r" b="b" t="t" l="l"/>
              <a:pathLst>
                <a:path h="2687828" w="6175756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5850763" y="0"/>
                  </a:lnTo>
                  <a:cubicBezTo>
                    <a:pt x="6030214" y="0"/>
                    <a:pt x="6175756" y="145542"/>
                    <a:pt x="6175756" y="324993"/>
                  </a:cubicBezTo>
                  <a:lnTo>
                    <a:pt x="6175756" y="2362835"/>
                  </a:lnTo>
                  <a:cubicBezTo>
                    <a:pt x="6175756" y="2542286"/>
                    <a:pt x="6030214" y="2687828"/>
                    <a:pt x="5850763" y="2687828"/>
                  </a:cubicBezTo>
                  <a:lnTo>
                    <a:pt x="324993" y="2687828"/>
                  </a:lnTo>
                  <a:cubicBezTo>
                    <a:pt x="145542" y="2687828"/>
                    <a:pt x="0" y="2542286"/>
                    <a:pt x="0" y="2362835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121152" y="5130701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Success Rate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21152" y="5690741"/>
            <a:ext cx="4090392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Generally increased with Flight Number (experience)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47886" y="7175152"/>
            <a:ext cx="9534228" cy="1582490"/>
            <a:chOff x="0" y="0"/>
            <a:chExt cx="12712303" cy="210998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712319" cy="2109978"/>
            </a:xfrm>
            <a:custGeom>
              <a:avLst/>
              <a:gdLst/>
              <a:ahLst/>
              <a:cxnLst/>
              <a:rect r="r" b="b" t="t" l="l"/>
              <a:pathLst>
                <a:path h="2109978" w="127123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12387326" y="0"/>
                  </a:lnTo>
                  <a:cubicBezTo>
                    <a:pt x="12566777" y="0"/>
                    <a:pt x="12712319" y="145542"/>
                    <a:pt x="12712319" y="324993"/>
                  </a:cubicBezTo>
                  <a:lnTo>
                    <a:pt x="12712319" y="1784985"/>
                  </a:lnTo>
                  <a:cubicBezTo>
                    <a:pt x="12712319" y="1964436"/>
                    <a:pt x="12566777" y="2109978"/>
                    <a:pt x="12387326" y="2109978"/>
                  </a:cubicBezTo>
                  <a:lnTo>
                    <a:pt x="324993" y="2109978"/>
                  </a:lnTo>
                  <a:cubicBezTo>
                    <a:pt x="145542" y="2109978"/>
                    <a:pt x="0" y="1964436"/>
                    <a:pt x="0" y="1784985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18605" y="7417296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Payload Impact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8605" y="7977336"/>
            <a:ext cx="8992791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Heavier payloads didn’t guarantee failure; other factors matter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30000" y="26863"/>
            <a:ext cx="6858000" cy="10290721"/>
            <a:chOff x="0" y="0"/>
            <a:chExt cx="9144000" cy="13720962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20953"/>
            </a:xfrm>
            <a:custGeom>
              <a:avLst/>
              <a:gdLst/>
              <a:ahLst/>
              <a:cxnLst/>
              <a:rect r="r" b="b" t="t" l="l"/>
              <a:pathLst>
                <a:path h="13720953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20953"/>
                  </a:lnTo>
                  <a:lnTo>
                    <a:pt x="0" y="13720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8" t="0" r="-18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26306" y="689819"/>
            <a:ext cx="6965751" cy="908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SQL-Based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6306" y="1909763"/>
            <a:ext cx="9577388" cy="50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Used SQL queries in Jupyter with </a:t>
            </a:r>
            <a:r>
              <a:rPr lang="en-US" sz="2062" b="true">
                <a:solidFill>
                  <a:srgbClr val="27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%sql magic</a:t>
            </a:r>
            <a:r>
              <a:rPr lang="en-US" sz="2062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 to extract key insights.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26306" y="2762994"/>
            <a:ext cx="661690" cy="661690"/>
            <a:chOff x="0" y="0"/>
            <a:chExt cx="882253" cy="882253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882269" cy="882269"/>
            </a:xfrm>
            <a:custGeom>
              <a:avLst/>
              <a:gdLst/>
              <a:ahLst/>
              <a:cxnLst/>
              <a:rect r="r" b="b" t="t" l="l"/>
              <a:pathLst>
                <a:path h="882269" w="882269">
                  <a:moveTo>
                    <a:pt x="0" y="0"/>
                  </a:moveTo>
                  <a:lnTo>
                    <a:pt x="882269" y="0"/>
                  </a:lnTo>
                  <a:lnTo>
                    <a:pt x="882269" y="882269"/>
                  </a:lnTo>
                  <a:lnTo>
                    <a:pt x="0" y="882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1" b="1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852612" y="2854821"/>
            <a:ext cx="3482876" cy="454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Launch Counts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52612" y="3382267"/>
            <a:ext cx="8651081" cy="50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By site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26306" y="4467225"/>
            <a:ext cx="661690" cy="661690"/>
            <a:chOff x="0" y="0"/>
            <a:chExt cx="882253" cy="882253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882269" cy="882269"/>
            </a:xfrm>
            <a:custGeom>
              <a:avLst/>
              <a:gdLst/>
              <a:ahLst/>
              <a:cxnLst/>
              <a:rect r="r" b="b" t="t" l="l"/>
              <a:pathLst>
                <a:path h="882269" w="882269">
                  <a:moveTo>
                    <a:pt x="0" y="0"/>
                  </a:moveTo>
                  <a:lnTo>
                    <a:pt x="882269" y="0"/>
                  </a:lnTo>
                  <a:lnTo>
                    <a:pt x="882269" y="882269"/>
                  </a:lnTo>
                  <a:lnTo>
                    <a:pt x="0" y="882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1" b="1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852612" y="4559052"/>
            <a:ext cx="3482876" cy="454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Payloads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52612" y="5086499"/>
            <a:ext cx="8651081" cy="50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Minimum/maximum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26306" y="6171456"/>
            <a:ext cx="661690" cy="661690"/>
            <a:chOff x="0" y="0"/>
            <a:chExt cx="882253" cy="882253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882269" cy="882269"/>
            </a:xfrm>
            <a:custGeom>
              <a:avLst/>
              <a:gdLst/>
              <a:ahLst/>
              <a:cxnLst/>
              <a:rect r="r" b="b" t="t" l="l"/>
              <a:pathLst>
                <a:path h="882269" w="882269">
                  <a:moveTo>
                    <a:pt x="0" y="0"/>
                  </a:moveTo>
                  <a:lnTo>
                    <a:pt x="882269" y="0"/>
                  </a:lnTo>
                  <a:lnTo>
                    <a:pt x="882269" y="882269"/>
                  </a:lnTo>
                  <a:lnTo>
                    <a:pt x="0" y="882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1" b="1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852612" y="6263282"/>
            <a:ext cx="3482876" cy="454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Mission Outcomes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52612" y="6790730"/>
            <a:ext cx="8651081" cy="50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Most common per site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6306" y="7511951"/>
            <a:ext cx="9577388" cy="50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true">
                <a:solidFill>
                  <a:srgbClr val="27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Query Example: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26306" y="8318897"/>
            <a:ext cx="9577388" cy="1243905"/>
            <a:chOff x="0" y="0"/>
            <a:chExt cx="12769850" cy="16585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769850" cy="1658493"/>
            </a:xfrm>
            <a:custGeom>
              <a:avLst/>
              <a:gdLst/>
              <a:ahLst/>
              <a:cxnLst/>
              <a:rect r="r" b="b" t="t" l="l"/>
              <a:pathLst>
                <a:path h="1658493" w="12769850">
                  <a:moveTo>
                    <a:pt x="0" y="317627"/>
                  </a:moveTo>
                  <a:cubicBezTo>
                    <a:pt x="0" y="142240"/>
                    <a:pt x="142240" y="0"/>
                    <a:pt x="317627" y="0"/>
                  </a:cubicBezTo>
                  <a:lnTo>
                    <a:pt x="12452223" y="0"/>
                  </a:lnTo>
                  <a:cubicBezTo>
                    <a:pt x="12627610" y="0"/>
                    <a:pt x="12769850" y="142240"/>
                    <a:pt x="12769850" y="317627"/>
                  </a:cubicBezTo>
                  <a:lnTo>
                    <a:pt x="12769850" y="1340866"/>
                  </a:lnTo>
                  <a:cubicBezTo>
                    <a:pt x="12769850" y="1516253"/>
                    <a:pt x="12627610" y="1658493"/>
                    <a:pt x="12452223" y="1658493"/>
                  </a:cubicBezTo>
                  <a:lnTo>
                    <a:pt x="317627" y="1658493"/>
                  </a:lnTo>
                  <a:cubicBezTo>
                    <a:pt x="142240" y="1658493"/>
                    <a:pt x="0" y="1516380"/>
                    <a:pt x="0" y="1340866"/>
                  </a:cubicBezTo>
                  <a:close/>
                </a:path>
              </a:pathLst>
            </a:custGeom>
            <a:solidFill>
              <a:srgbClr val="D2CFFC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13210" y="8318897"/>
            <a:ext cx="9603581" cy="1243905"/>
            <a:chOff x="0" y="0"/>
            <a:chExt cx="12804775" cy="16585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804775" cy="1658620"/>
            </a:xfrm>
            <a:custGeom>
              <a:avLst/>
              <a:gdLst/>
              <a:ahLst/>
              <a:cxnLst/>
              <a:rect r="r" b="b" t="t" l="l"/>
              <a:pathLst>
                <a:path h="1658620" w="12804775">
                  <a:moveTo>
                    <a:pt x="0" y="52959"/>
                  </a:moveTo>
                  <a:cubicBezTo>
                    <a:pt x="0" y="23749"/>
                    <a:pt x="23749" y="0"/>
                    <a:pt x="52959" y="0"/>
                  </a:cubicBezTo>
                  <a:lnTo>
                    <a:pt x="12751815" y="0"/>
                  </a:lnTo>
                  <a:cubicBezTo>
                    <a:pt x="12781026" y="0"/>
                    <a:pt x="12804775" y="23749"/>
                    <a:pt x="12804775" y="52959"/>
                  </a:cubicBezTo>
                  <a:lnTo>
                    <a:pt x="12804775" y="1605661"/>
                  </a:lnTo>
                  <a:cubicBezTo>
                    <a:pt x="12804775" y="1634871"/>
                    <a:pt x="12781026" y="1658620"/>
                    <a:pt x="12751815" y="1658620"/>
                  </a:cubicBezTo>
                  <a:lnTo>
                    <a:pt x="52959" y="1658620"/>
                  </a:lnTo>
                  <a:cubicBezTo>
                    <a:pt x="23749" y="1658620"/>
                    <a:pt x="0" y="1634871"/>
                    <a:pt x="0" y="1605661"/>
                  </a:cubicBezTo>
                  <a:close/>
                </a:path>
              </a:pathLst>
            </a:custGeom>
            <a:solidFill>
              <a:srgbClr val="D2CFFC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177826" y="8393460"/>
            <a:ext cx="9074349" cy="970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SELECT Launch_Site, COUNT(*) AS Launch_Count FROM SPACEXTBL GROUP BY Launch_Site;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47886" y="1151484"/>
            <a:ext cx="7611964" cy="92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Interactive Map (Folium)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7886" y="2545854"/>
            <a:ext cx="16392228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 Folium map visually presents global launch distribution and site statistics.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70360" y="5679579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Custom Markers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7886" y="6239619"/>
            <a:ext cx="4785866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For each launch site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275337" y="3360092"/>
            <a:ext cx="5737175" cy="5737175"/>
            <a:chOff x="0" y="0"/>
            <a:chExt cx="7649567" cy="7649567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7649591" cy="7649591"/>
            </a:xfrm>
            <a:custGeom>
              <a:avLst/>
              <a:gdLst/>
              <a:ahLst/>
              <a:cxnLst/>
              <a:rect r="r" b="b" t="t" l="l"/>
              <a:pathLst>
                <a:path h="7649591" w="7649591">
                  <a:moveTo>
                    <a:pt x="0" y="0"/>
                  </a:moveTo>
                  <a:lnTo>
                    <a:pt x="7649591" y="0"/>
                  </a:lnTo>
                  <a:lnTo>
                    <a:pt x="7649591" y="7649591"/>
                  </a:lnTo>
                  <a:lnTo>
                    <a:pt x="0" y="7649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476157" y="5990555"/>
            <a:ext cx="380851" cy="475953"/>
            <a:chOff x="0" y="0"/>
            <a:chExt cx="507802" cy="634603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507746" cy="634619"/>
            </a:xfrm>
            <a:custGeom>
              <a:avLst/>
              <a:gdLst/>
              <a:ahLst/>
              <a:cxnLst/>
              <a:rect r="r" b="b" t="t" l="l"/>
              <a:pathLst>
                <a:path h="634619" w="507746">
                  <a:moveTo>
                    <a:pt x="0" y="0"/>
                  </a:moveTo>
                  <a:lnTo>
                    <a:pt x="507746" y="0"/>
                  </a:lnTo>
                  <a:lnTo>
                    <a:pt x="507746" y="634619"/>
                  </a:lnTo>
                  <a:lnTo>
                    <a:pt x="0" y="6346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1" r="-10" b="-9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012514" y="4143672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Popups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12514" y="4703712"/>
            <a:ext cx="5327600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Site name &amp; mission stats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6275337" y="3360092"/>
            <a:ext cx="5737175" cy="5737175"/>
            <a:chOff x="0" y="0"/>
            <a:chExt cx="7649567" cy="7649567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7649591" cy="7649591"/>
            </a:xfrm>
            <a:custGeom>
              <a:avLst/>
              <a:gdLst/>
              <a:ahLst/>
              <a:cxnLst/>
              <a:rect r="r" b="b" t="t" l="l"/>
              <a:pathLst>
                <a:path h="7649591" w="7649591">
                  <a:moveTo>
                    <a:pt x="0" y="0"/>
                  </a:moveTo>
                  <a:lnTo>
                    <a:pt x="7649591" y="0"/>
                  </a:lnTo>
                  <a:lnTo>
                    <a:pt x="7649591" y="7649591"/>
                  </a:lnTo>
                  <a:lnTo>
                    <a:pt x="0" y="7649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692060" y="4711229"/>
            <a:ext cx="380851" cy="475952"/>
            <a:chOff x="0" y="0"/>
            <a:chExt cx="507802" cy="634603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507746" cy="634619"/>
            </a:xfrm>
            <a:custGeom>
              <a:avLst/>
              <a:gdLst/>
              <a:ahLst/>
              <a:cxnLst/>
              <a:rect r="r" b="b" t="t" l="l"/>
              <a:pathLst>
                <a:path h="634619" w="507746">
                  <a:moveTo>
                    <a:pt x="0" y="0"/>
                  </a:moveTo>
                  <a:lnTo>
                    <a:pt x="507746" y="0"/>
                  </a:lnTo>
                  <a:lnTo>
                    <a:pt x="507746" y="634619"/>
                  </a:lnTo>
                  <a:lnTo>
                    <a:pt x="0" y="6346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1" r="-10" b="-9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012514" y="7215336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MarkerCluster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12514" y="7775376"/>
            <a:ext cx="5327600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Handles overlapping points</a:t>
            </a:r>
          </a:p>
        </p:txBody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6275337" y="3360092"/>
            <a:ext cx="5737175" cy="5737175"/>
            <a:chOff x="0" y="0"/>
            <a:chExt cx="7649567" cy="7649567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7649591" cy="7649591"/>
            </a:xfrm>
            <a:custGeom>
              <a:avLst/>
              <a:gdLst/>
              <a:ahLst/>
              <a:cxnLst/>
              <a:rect r="r" b="b" t="t" l="l"/>
              <a:pathLst>
                <a:path h="7649591" w="7649591">
                  <a:moveTo>
                    <a:pt x="0" y="0"/>
                  </a:moveTo>
                  <a:lnTo>
                    <a:pt x="7649591" y="0"/>
                  </a:lnTo>
                  <a:lnTo>
                    <a:pt x="7649591" y="7649591"/>
                  </a:lnTo>
                  <a:lnTo>
                    <a:pt x="0" y="7649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9692060" y="7269881"/>
            <a:ext cx="380851" cy="475952"/>
            <a:chOff x="0" y="0"/>
            <a:chExt cx="507802" cy="634603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507746" cy="634619"/>
            </a:xfrm>
            <a:custGeom>
              <a:avLst/>
              <a:gdLst/>
              <a:ahLst/>
              <a:cxnLst/>
              <a:rect r="r" b="b" t="t" l="l"/>
              <a:pathLst>
                <a:path h="634619" w="507746">
                  <a:moveTo>
                    <a:pt x="0" y="0"/>
                  </a:moveTo>
                  <a:lnTo>
                    <a:pt x="507746" y="0"/>
                  </a:lnTo>
                  <a:lnTo>
                    <a:pt x="507746" y="634619"/>
                  </a:lnTo>
                  <a:lnTo>
                    <a:pt x="0" y="6346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11" r="-10" b="-9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30000" y="137666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47886" y="1183035"/>
            <a:ext cx="9534228" cy="181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Interactive Dashboard (Plotly Dash)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7886" y="3332857"/>
            <a:ext cx="9534228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 dashboard built with </a:t>
            </a:r>
            <a:r>
              <a:rPr lang="en-US" sz="2125" b="true">
                <a:solidFill>
                  <a:srgbClr val="27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Dash + Plotly</a:t>
            </a: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 offers real-time exploration of launch outcomes.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52538" y="4580484"/>
            <a:ext cx="38100" cy="4485382"/>
            <a:chOff x="0" y="0"/>
            <a:chExt cx="50800" cy="59805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800" cy="5980557"/>
            </a:xfrm>
            <a:custGeom>
              <a:avLst/>
              <a:gdLst/>
              <a:ahLst/>
              <a:cxnLst/>
              <a:rect r="r" b="b" t="t" l="l"/>
              <a:pathLst>
                <a:path h="5980557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5955157"/>
                  </a:lnTo>
                  <a:cubicBezTo>
                    <a:pt x="50800" y="5969127"/>
                    <a:pt x="39370" y="5980557"/>
                    <a:pt x="25400" y="5980557"/>
                  </a:cubicBezTo>
                  <a:cubicBezTo>
                    <a:pt x="11430" y="5980557"/>
                    <a:pt x="0" y="5969127"/>
                    <a:pt x="0" y="5955157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19089" y="4866085"/>
            <a:ext cx="812453" cy="38100"/>
            <a:chOff x="0" y="0"/>
            <a:chExt cx="1083270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83310" cy="50800"/>
            </a:xfrm>
            <a:custGeom>
              <a:avLst/>
              <a:gdLst/>
              <a:ahLst/>
              <a:cxnLst/>
              <a:rect r="r" b="b" t="t" l="l"/>
              <a:pathLst>
                <a:path h="50800" w="10833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057910" y="0"/>
                  </a:lnTo>
                  <a:cubicBezTo>
                    <a:pt x="1071880" y="0"/>
                    <a:pt x="1083310" y="11430"/>
                    <a:pt x="1083310" y="25400"/>
                  </a:cubicBezTo>
                  <a:cubicBezTo>
                    <a:pt x="1083310" y="39370"/>
                    <a:pt x="1071880" y="50800"/>
                    <a:pt x="10579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47886" y="4580484"/>
            <a:ext cx="609302" cy="609302"/>
            <a:chOff x="0" y="0"/>
            <a:chExt cx="812403" cy="8124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038746" y="4617914"/>
            <a:ext cx="427584" cy="534441"/>
            <a:chOff x="0" y="0"/>
            <a:chExt cx="570112" cy="712588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570103" cy="712597"/>
            </a:xfrm>
            <a:custGeom>
              <a:avLst/>
              <a:gdLst/>
              <a:ahLst/>
              <a:cxnLst/>
              <a:rect r="r" b="b" t="t" l="l"/>
              <a:pathLst>
                <a:path h="712597" w="570103">
                  <a:moveTo>
                    <a:pt x="0" y="0"/>
                  </a:moveTo>
                  <a:lnTo>
                    <a:pt x="570103" y="0"/>
                  </a:lnTo>
                  <a:lnTo>
                    <a:pt x="570103" y="712597"/>
                  </a:lnTo>
                  <a:lnTo>
                    <a:pt x="0" y="712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19" t="0" r="-221" b="1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606576" y="4644926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Dropdown Filters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06576" y="5204966"/>
            <a:ext cx="7875537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By launch site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519089" y="6541740"/>
            <a:ext cx="812453" cy="38100"/>
            <a:chOff x="0" y="0"/>
            <a:chExt cx="1083270" cy="50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83310" cy="50800"/>
            </a:xfrm>
            <a:custGeom>
              <a:avLst/>
              <a:gdLst/>
              <a:ahLst/>
              <a:cxnLst/>
              <a:rect r="r" b="b" t="t" l="l"/>
              <a:pathLst>
                <a:path h="50800" w="10833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057910" y="0"/>
                  </a:lnTo>
                  <a:cubicBezTo>
                    <a:pt x="1071880" y="0"/>
                    <a:pt x="1083310" y="11430"/>
                    <a:pt x="1083310" y="25400"/>
                  </a:cubicBezTo>
                  <a:cubicBezTo>
                    <a:pt x="1083310" y="39370"/>
                    <a:pt x="1071880" y="50800"/>
                    <a:pt x="10579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47886" y="6256139"/>
            <a:ext cx="609302" cy="609302"/>
            <a:chOff x="0" y="0"/>
            <a:chExt cx="812403" cy="81240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038746" y="6293569"/>
            <a:ext cx="427584" cy="534441"/>
            <a:chOff x="0" y="0"/>
            <a:chExt cx="570112" cy="712588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570103" cy="712597"/>
            </a:xfrm>
            <a:custGeom>
              <a:avLst/>
              <a:gdLst/>
              <a:ahLst/>
              <a:cxnLst/>
              <a:rect r="r" b="b" t="t" l="l"/>
              <a:pathLst>
                <a:path h="712597" w="570103">
                  <a:moveTo>
                    <a:pt x="0" y="0"/>
                  </a:moveTo>
                  <a:lnTo>
                    <a:pt x="570103" y="0"/>
                  </a:lnTo>
                  <a:lnTo>
                    <a:pt x="570103" y="712597"/>
                  </a:lnTo>
                  <a:lnTo>
                    <a:pt x="0" y="712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19" t="0" r="-221" b="1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606576" y="6320581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Pie Charts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606576" y="6880622"/>
            <a:ext cx="7875537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Success vs. failure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519089" y="8217396"/>
            <a:ext cx="812453" cy="38100"/>
            <a:chOff x="0" y="0"/>
            <a:chExt cx="1083270" cy="50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83310" cy="50800"/>
            </a:xfrm>
            <a:custGeom>
              <a:avLst/>
              <a:gdLst/>
              <a:ahLst/>
              <a:cxnLst/>
              <a:rect r="r" b="b" t="t" l="l"/>
              <a:pathLst>
                <a:path h="50800" w="10833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057910" y="0"/>
                  </a:lnTo>
                  <a:cubicBezTo>
                    <a:pt x="1071880" y="0"/>
                    <a:pt x="1083310" y="11430"/>
                    <a:pt x="1083310" y="25400"/>
                  </a:cubicBezTo>
                  <a:cubicBezTo>
                    <a:pt x="1083310" y="39370"/>
                    <a:pt x="1071880" y="50800"/>
                    <a:pt x="10579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47886" y="7931795"/>
            <a:ext cx="609302" cy="609302"/>
            <a:chOff x="0" y="0"/>
            <a:chExt cx="812403" cy="81240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038746" y="7969225"/>
            <a:ext cx="427584" cy="534441"/>
            <a:chOff x="0" y="0"/>
            <a:chExt cx="570112" cy="712588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570103" cy="712597"/>
            </a:xfrm>
            <a:custGeom>
              <a:avLst/>
              <a:gdLst/>
              <a:ahLst/>
              <a:cxnLst/>
              <a:rect r="r" b="b" t="t" l="l"/>
              <a:pathLst>
                <a:path h="712597" w="570103">
                  <a:moveTo>
                    <a:pt x="0" y="0"/>
                  </a:moveTo>
                  <a:lnTo>
                    <a:pt x="570103" y="0"/>
                  </a:lnTo>
                  <a:lnTo>
                    <a:pt x="570103" y="712597"/>
                  </a:lnTo>
                  <a:lnTo>
                    <a:pt x="0" y="712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19" t="0" r="-221" b="1"/>
              </a:stretch>
            </a:blip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2606576" y="7996237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Scatter Plots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606576" y="8556278"/>
            <a:ext cx="7875537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Payload vs. Success, colored by Orbit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30000" y="-8632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36711" y="1022300"/>
            <a:ext cx="9698831" cy="815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Predictive Analysis (Classification)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6711" y="2119759"/>
            <a:ext cx="9756576" cy="45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The goal is to predict successful landings using various models.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36711" y="2847231"/>
            <a:ext cx="1195387" cy="1434405"/>
            <a:chOff x="0" y="0"/>
            <a:chExt cx="1593850" cy="191254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593850" cy="1912493"/>
            </a:xfrm>
            <a:custGeom>
              <a:avLst/>
              <a:gdLst/>
              <a:ahLst/>
              <a:cxnLst/>
              <a:rect r="r" b="b" t="t" l="l"/>
              <a:pathLst>
                <a:path h="1912493" w="1593850">
                  <a:moveTo>
                    <a:pt x="0" y="0"/>
                  </a:moveTo>
                  <a:lnTo>
                    <a:pt x="1593850" y="0"/>
                  </a:lnTo>
                  <a:lnTo>
                    <a:pt x="1593850" y="1912493"/>
                  </a:lnTo>
                  <a:lnTo>
                    <a:pt x="0" y="1912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4" t="0" r="-64" b="-2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390626" y="3067199"/>
            <a:ext cx="3145780" cy="41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Decision Tree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90626" y="3546574"/>
            <a:ext cx="8202663" cy="45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Best Accuracy: </a:t>
            </a:r>
            <a:r>
              <a:rPr lang="en-US" sz="1874" b="true">
                <a:solidFill>
                  <a:srgbClr val="27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83.33%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836711" y="4281636"/>
            <a:ext cx="1195387" cy="1434405"/>
            <a:chOff x="0" y="0"/>
            <a:chExt cx="1593850" cy="191254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593850" cy="1912493"/>
            </a:xfrm>
            <a:custGeom>
              <a:avLst/>
              <a:gdLst/>
              <a:ahLst/>
              <a:cxnLst/>
              <a:rect r="r" b="b" t="t" l="l"/>
              <a:pathLst>
                <a:path h="1912493" w="1593850">
                  <a:moveTo>
                    <a:pt x="0" y="0"/>
                  </a:moveTo>
                  <a:lnTo>
                    <a:pt x="1593850" y="0"/>
                  </a:lnTo>
                  <a:lnTo>
                    <a:pt x="1593850" y="1912493"/>
                  </a:lnTo>
                  <a:lnTo>
                    <a:pt x="0" y="1912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64" t="0" r="-64" b="-2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390626" y="4501604"/>
            <a:ext cx="3341935" cy="41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Support Vector Machine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90626" y="4980980"/>
            <a:ext cx="8202663" cy="45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Best Kernel: </a:t>
            </a:r>
            <a:r>
              <a:rPr lang="en-US" sz="1874" b="true">
                <a:solidFill>
                  <a:srgbClr val="27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Linear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836711" y="5716041"/>
            <a:ext cx="1195387" cy="1434405"/>
            <a:chOff x="0" y="0"/>
            <a:chExt cx="1593850" cy="191254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1593850" cy="1912493"/>
            </a:xfrm>
            <a:custGeom>
              <a:avLst/>
              <a:gdLst/>
              <a:ahLst/>
              <a:cxnLst/>
              <a:rect r="r" b="b" t="t" l="l"/>
              <a:pathLst>
                <a:path h="1912493" w="1593850">
                  <a:moveTo>
                    <a:pt x="0" y="0"/>
                  </a:moveTo>
                  <a:lnTo>
                    <a:pt x="1593850" y="0"/>
                  </a:lnTo>
                  <a:lnTo>
                    <a:pt x="1593850" y="1912493"/>
                  </a:lnTo>
                  <a:lnTo>
                    <a:pt x="0" y="1912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64" t="0" r="-64" b="-2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2390626" y="5936010"/>
            <a:ext cx="3145780" cy="41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Logistic Regression</a:t>
            </a:r>
          </a:p>
        </p:txBody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836711" y="7150447"/>
            <a:ext cx="1195387" cy="1434405"/>
            <a:chOff x="0" y="0"/>
            <a:chExt cx="1593850" cy="1912540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1593850" cy="1912493"/>
            </a:xfrm>
            <a:custGeom>
              <a:avLst/>
              <a:gdLst/>
              <a:ahLst/>
              <a:cxnLst/>
              <a:rect r="r" b="b" t="t" l="l"/>
              <a:pathLst>
                <a:path h="1912493" w="1593850">
                  <a:moveTo>
                    <a:pt x="0" y="0"/>
                  </a:moveTo>
                  <a:lnTo>
                    <a:pt x="1593850" y="0"/>
                  </a:lnTo>
                  <a:lnTo>
                    <a:pt x="1593850" y="1912493"/>
                  </a:lnTo>
                  <a:lnTo>
                    <a:pt x="0" y="1912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64" t="0" r="-64" b="-2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2390626" y="7370415"/>
            <a:ext cx="3145780" cy="41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KNN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36711" y="8777585"/>
            <a:ext cx="9756576" cy="45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b="true">
                <a:solidFill>
                  <a:srgbClr val="27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Features:</a:t>
            </a:r>
            <a:r>
              <a:rPr lang="en-US" sz="1874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 Payload, Orbit, Landing Pad, Booster Version, Serial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47886" y="1209824"/>
            <a:ext cx="7126932" cy="92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Conclusion &amp; Insights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7886" y="2604195"/>
            <a:ext cx="16392228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Key factors and effective tools for analyzing SpaceX launches.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693467" y="3418434"/>
            <a:ext cx="2704654" cy="1582490"/>
            <a:chOff x="0" y="0"/>
            <a:chExt cx="3606205" cy="2109987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3606165" cy="2109978"/>
            </a:xfrm>
            <a:custGeom>
              <a:avLst/>
              <a:gdLst/>
              <a:ahLst/>
              <a:cxnLst/>
              <a:rect r="r" b="b" t="t" l="l"/>
              <a:pathLst>
                <a:path h="2109978" w="3606165">
                  <a:moveTo>
                    <a:pt x="0" y="0"/>
                  </a:moveTo>
                  <a:lnTo>
                    <a:pt x="3606165" y="0"/>
                  </a:lnTo>
                  <a:lnTo>
                    <a:pt x="3606165" y="2109978"/>
                  </a:lnTo>
                  <a:lnTo>
                    <a:pt x="0" y="2109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0" t="0" r="-51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4855220" y="4168379"/>
            <a:ext cx="380851" cy="475952"/>
            <a:chOff x="0" y="0"/>
            <a:chExt cx="507802" cy="634603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507746" cy="634619"/>
            </a:xfrm>
            <a:custGeom>
              <a:avLst/>
              <a:gdLst/>
              <a:ahLst/>
              <a:cxnLst/>
              <a:rect r="r" b="b" t="t" l="l"/>
              <a:pathLst>
                <a:path h="634619" w="507746">
                  <a:moveTo>
                    <a:pt x="0" y="0"/>
                  </a:moveTo>
                  <a:lnTo>
                    <a:pt x="507746" y="0"/>
                  </a:lnTo>
                  <a:lnTo>
                    <a:pt x="507746" y="634619"/>
                  </a:lnTo>
                  <a:lnTo>
                    <a:pt x="0" y="6346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1" r="-10" b="-9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668840" y="3660576"/>
            <a:ext cx="3187005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Success Drivers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68840" y="4220616"/>
            <a:ext cx="3187005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Launch site &amp; orbit type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465689" y="5015656"/>
            <a:ext cx="10806856" cy="19050"/>
            <a:chOff x="0" y="0"/>
            <a:chExt cx="14409142" cy="25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409165" cy="25400"/>
            </a:xfrm>
            <a:custGeom>
              <a:avLst/>
              <a:gdLst/>
              <a:ahLst/>
              <a:cxnLst/>
              <a:rect r="r" b="b" t="t" l="l"/>
              <a:pathLst>
                <a:path h="25400" w="14409165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396465" y="0"/>
                  </a:lnTo>
                  <a:cubicBezTo>
                    <a:pt x="14403451" y="0"/>
                    <a:pt x="14409165" y="5715"/>
                    <a:pt x="14409165" y="12700"/>
                  </a:cubicBezTo>
                  <a:cubicBezTo>
                    <a:pt x="14409165" y="19685"/>
                    <a:pt x="14403451" y="25400"/>
                    <a:pt x="1439646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2341215" y="5068491"/>
            <a:ext cx="5409308" cy="1582490"/>
            <a:chOff x="0" y="0"/>
            <a:chExt cx="7212410" cy="2109987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7212457" cy="2109978"/>
            </a:xfrm>
            <a:custGeom>
              <a:avLst/>
              <a:gdLst/>
              <a:ahLst/>
              <a:cxnLst/>
              <a:rect r="r" b="b" t="t" l="l"/>
              <a:pathLst>
                <a:path h="2109978" w="7212457">
                  <a:moveTo>
                    <a:pt x="0" y="0"/>
                  </a:moveTo>
                  <a:lnTo>
                    <a:pt x="7212457" y="0"/>
                  </a:lnTo>
                  <a:lnTo>
                    <a:pt x="7212457" y="2109978"/>
                  </a:lnTo>
                  <a:lnTo>
                    <a:pt x="0" y="2109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0" t="0" r="-49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4855369" y="5621685"/>
            <a:ext cx="380851" cy="475952"/>
            <a:chOff x="0" y="0"/>
            <a:chExt cx="507802" cy="634603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507746" cy="634619"/>
            </a:xfrm>
            <a:custGeom>
              <a:avLst/>
              <a:gdLst/>
              <a:ahLst/>
              <a:cxnLst/>
              <a:rect r="r" b="b" t="t" l="l"/>
              <a:pathLst>
                <a:path h="634619" w="507746">
                  <a:moveTo>
                    <a:pt x="0" y="0"/>
                  </a:moveTo>
                  <a:lnTo>
                    <a:pt x="507746" y="0"/>
                  </a:lnTo>
                  <a:lnTo>
                    <a:pt x="507746" y="634619"/>
                  </a:lnTo>
                  <a:lnTo>
                    <a:pt x="0" y="6346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1" r="-10" b="-9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8021241" y="5310634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Model Effectiveness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21241" y="5870674"/>
            <a:ext cx="6111329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Decision Trees are interpretable and effective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818090" y="6665714"/>
            <a:ext cx="9454455" cy="19050"/>
            <a:chOff x="0" y="0"/>
            <a:chExt cx="12605940" cy="25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605893" cy="25400"/>
            </a:xfrm>
            <a:custGeom>
              <a:avLst/>
              <a:gdLst/>
              <a:ahLst/>
              <a:cxnLst/>
              <a:rect r="r" b="b" t="t" l="l"/>
              <a:pathLst>
                <a:path h="25400" w="12605893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593193" y="0"/>
                  </a:lnTo>
                  <a:cubicBezTo>
                    <a:pt x="12600178" y="0"/>
                    <a:pt x="12605893" y="5715"/>
                    <a:pt x="12605893" y="12700"/>
                  </a:cubicBezTo>
                  <a:cubicBezTo>
                    <a:pt x="12605893" y="19685"/>
                    <a:pt x="12600178" y="25400"/>
                    <a:pt x="12593193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988814" y="6718547"/>
            <a:ext cx="8114110" cy="1582490"/>
            <a:chOff x="0" y="0"/>
            <a:chExt cx="10818813" cy="2109987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10818876" cy="2109978"/>
            </a:xfrm>
            <a:custGeom>
              <a:avLst/>
              <a:gdLst/>
              <a:ahLst/>
              <a:cxnLst/>
              <a:rect r="r" b="b" t="t" l="l"/>
              <a:pathLst>
                <a:path h="2109978" w="10818876">
                  <a:moveTo>
                    <a:pt x="0" y="0"/>
                  </a:moveTo>
                  <a:lnTo>
                    <a:pt x="10818876" y="0"/>
                  </a:lnTo>
                  <a:lnTo>
                    <a:pt x="10818876" y="2109978"/>
                  </a:lnTo>
                  <a:lnTo>
                    <a:pt x="0" y="2109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9" t="0" r="-49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4855369" y="7271742"/>
            <a:ext cx="380851" cy="475953"/>
            <a:chOff x="0" y="0"/>
            <a:chExt cx="507802" cy="634603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507746" cy="634619"/>
            </a:xfrm>
            <a:custGeom>
              <a:avLst/>
              <a:gdLst/>
              <a:ahLst/>
              <a:cxnLst/>
              <a:rect r="r" b="b" t="t" l="l"/>
              <a:pathLst>
                <a:path h="634619" w="507746">
                  <a:moveTo>
                    <a:pt x="0" y="0"/>
                  </a:moveTo>
                  <a:lnTo>
                    <a:pt x="507746" y="0"/>
                  </a:lnTo>
                  <a:lnTo>
                    <a:pt x="507746" y="634619"/>
                  </a:lnTo>
                  <a:lnTo>
                    <a:pt x="0" y="6346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11" r="-10" b="-9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9373641" y="6960691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Communication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73641" y="7520731"/>
            <a:ext cx="6981081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Visual dashboards allow easy trend communication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47886" y="8529489"/>
            <a:ext cx="16392228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true">
                <a:solidFill>
                  <a:srgbClr val="27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Bonus:</a:t>
            </a: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 Applied custom styling, Folium clusters, and additional Orbit analysis for enhanced insight.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DAGsBWTxmcY</dc:identifier>
  <dcterms:modified xsi:type="dcterms:W3CDTF">2011-08-01T06:04:30Z</dcterms:modified>
  <cp:revision>1</cp:revision>
  <dc:title>SpaceX-Falcon-9-Launch-Analysis-From-Exploration-to-Prediction.pptx</dc:title>
</cp:coreProperties>
</file>